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7" r:id="rId2"/>
    <p:sldId id="267" r:id="rId3"/>
    <p:sldId id="281" r:id="rId4"/>
    <p:sldId id="272" r:id="rId5"/>
    <p:sldId id="273" r:id="rId6"/>
    <p:sldId id="274" r:id="rId7"/>
    <p:sldId id="275" r:id="rId8"/>
    <p:sldId id="276" r:id="rId9"/>
    <p:sldId id="277" r:id="rId10"/>
    <p:sldId id="278" r:id="rId11"/>
    <p:sldId id="279" r:id="rId12"/>
    <p:sldId id="280" r:id="rId13"/>
    <p:sldId id="282" r:id="rId14"/>
    <p:sldId id="283" r:id="rId15"/>
    <p:sldId id="284" r:id="rId16"/>
    <p:sldId id="285" r:id="rId17"/>
    <p:sldId id="286" r:id="rId18"/>
    <p:sldId id="287" r:id="rId19"/>
    <p:sldId id="288" r:id="rId20"/>
    <p:sldId id="263"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227"/>
    <p:restoredTop sz="94660"/>
  </p:normalViewPr>
  <p:slideViewPr>
    <p:cSldViewPr snapToGrid="0">
      <p:cViewPr varScale="1">
        <p:scale>
          <a:sx n="129" d="100"/>
          <a:sy n="129" d="100"/>
        </p:scale>
        <p:origin x="216" y="240"/>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tiff>
</file>

<file path=ppt/media/image25.png>
</file>

<file path=ppt/media/image3.png>
</file>

<file path=ppt/media/image4.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2020/9/28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05079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1207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13181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36201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71797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599076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840655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1421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62557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05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62876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
        <p:nvSpPr>
          <p:cNvPr id="3" name="文本框 2">
            <a:extLst>
              <a:ext uri="{FF2B5EF4-FFF2-40B4-BE49-F238E27FC236}">
                <a16:creationId xmlns:a16="http://schemas.microsoft.com/office/drawing/2014/main" id="{390DEB04-E306-C849-A654-A8AACBF04C82}"/>
              </a:ext>
            </a:extLst>
          </p:cNvPr>
          <p:cNvSpPr txBox="1"/>
          <p:nvPr/>
        </p:nvSpPr>
        <p:spPr>
          <a:xfrm>
            <a:off x="3881336" y="4620638"/>
            <a:ext cx="2383277" cy="743280"/>
          </a:xfrm>
          <a:prstGeom prst="rect">
            <a:avLst/>
          </a:prstGeom>
          <a:noFill/>
        </p:spPr>
        <p:txBody>
          <a:bodyPr wrap="square" rtlCol="0">
            <a:spAutoFit/>
          </a:bodyPr>
          <a:lstStyle/>
          <a:p>
            <a:r>
              <a:rPr lang="zh-CN" altLang="en-US" sz="4230" b="1" dirty="0">
                <a:solidFill>
                  <a:schemeClr val="bg1"/>
                </a:solidFill>
                <a:latin typeface="微软雅黑" panose="020B0503020204020204" charset="-122"/>
                <a:ea typeface="微软雅黑" panose="020B0503020204020204" charset="-122"/>
              </a:rPr>
              <a:t>花 啸</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3</a:t>
            </a:r>
            <a:r>
              <a:rPr lang="zh-CN" altLang="en-US" sz="2800" dirty="0"/>
              <a:t>、构建</a:t>
            </a:r>
            <a:r>
              <a:rPr lang="en-US" altLang="zh-CN" sz="2800" dirty="0"/>
              <a:t>&amp;</a:t>
            </a:r>
            <a:r>
              <a:rPr lang="zh-CN" altLang="en-US" sz="2800" dirty="0"/>
              <a:t>执行</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439214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949E27E3-BE4C-FC42-8224-D67CA93B2D76}"/>
              </a:ext>
            </a:extLst>
          </p:cNvPr>
          <p:cNvPicPr>
            <a:picLocks noChangeAspect="1"/>
          </p:cNvPicPr>
          <p:nvPr/>
        </p:nvPicPr>
        <p:blipFill>
          <a:blip r:embed="rId3"/>
          <a:stretch>
            <a:fillRect/>
          </a:stretch>
        </p:blipFill>
        <p:spPr>
          <a:xfrm>
            <a:off x="573932" y="2705206"/>
            <a:ext cx="8043994" cy="380364"/>
          </a:xfrm>
          <a:prstGeom prst="rect">
            <a:avLst/>
          </a:prstGeom>
        </p:spPr>
      </p:pic>
      <p:pic>
        <p:nvPicPr>
          <p:cNvPr id="4" name="图片 3">
            <a:extLst>
              <a:ext uri="{FF2B5EF4-FFF2-40B4-BE49-F238E27FC236}">
                <a16:creationId xmlns:a16="http://schemas.microsoft.com/office/drawing/2014/main" id="{57B35BAB-9CC0-B34A-94CE-B7BF697E0CD1}"/>
              </a:ext>
            </a:extLst>
          </p:cNvPr>
          <p:cNvPicPr>
            <a:picLocks noChangeAspect="1"/>
          </p:cNvPicPr>
          <p:nvPr/>
        </p:nvPicPr>
        <p:blipFill>
          <a:blip r:embed="rId4"/>
          <a:stretch>
            <a:fillRect/>
          </a:stretch>
        </p:blipFill>
        <p:spPr>
          <a:xfrm>
            <a:off x="573932" y="1958654"/>
            <a:ext cx="7188200" cy="520700"/>
          </a:xfrm>
          <a:prstGeom prst="rect">
            <a:avLst/>
          </a:prstGeom>
        </p:spPr>
      </p:pic>
      <p:pic>
        <p:nvPicPr>
          <p:cNvPr id="5" name="图片 4">
            <a:extLst>
              <a:ext uri="{FF2B5EF4-FFF2-40B4-BE49-F238E27FC236}">
                <a16:creationId xmlns:a16="http://schemas.microsoft.com/office/drawing/2014/main" id="{002E0376-652B-574E-A9AD-16462E6A1FBA}"/>
              </a:ext>
            </a:extLst>
          </p:cNvPr>
          <p:cNvPicPr>
            <a:picLocks noChangeAspect="1"/>
          </p:cNvPicPr>
          <p:nvPr/>
        </p:nvPicPr>
        <p:blipFill>
          <a:blip r:embed="rId5"/>
          <a:stretch>
            <a:fillRect/>
          </a:stretch>
        </p:blipFill>
        <p:spPr>
          <a:xfrm>
            <a:off x="573932" y="3804138"/>
            <a:ext cx="7391400" cy="228600"/>
          </a:xfrm>
          <a:prstGeom prst="rect">
            <a:avLst/>
          </a:prstGeom>
        </p:spPr>
      </p:pic>
      <p:pic>
        <p:nvPicPr>
          <p:cNvPr id="6" name="图片 5">
            <a:extLst>
              <a:ext uri="{FF2B5EF4-FFF2-40B4-BE49-F238E27FC236}">
                <a16:creationId xmlns:a16="http://schemas.microsoft.com/office/drawing/2014/main" id="{0EE406AF-7A3A-AC4F-9DC0-C89CA6C4D80B}"/>
              </a:ext>
            </a:extLst>
          </p:cNvPr>
          <p:cNvPicPr>
            <a:picLocks noChangeAspect="1"/>
          </p:cNvPicPr>
          <p:nvPr/>
        </p:nvPicPr>
        <p:blipFill>
          <a:blip r:embed="rId6"/>
          <a:stretch>
            <a:fillRect/>
          </a:stretch>
        </p:blipFill>
        <p:spPr>
          <a:xfrm>
            <a:off x="573932" y="4290278"/>
            <a:ext cx="5981700" cy="330200"/>
          </a:xfrm>
          <a:prstGeom prst="rect">
            <a:avLst/>
          </a:prstGeom>
        </p:spPr>
      </p:pic>
      <p:sp>
        <p:nvSpPr>
          <p:cNvPr id="8" name="文本框 7">
            <a:extLst>
              <a:ext uri="{FF2B5EF4-FFF2-40B4-BE49-F238E27FC236}">
                <a16:creationId xmlns:a16="http://schemas.microsoft.com/office/drawing/2014/main" id="{ED16CAFA-178B-724D-97C5-F638B9411643}"/>
              </a:ext>
            </a:extLst>
          </p:cNvPr>
          <p:cNvSpPr txBox="1"/>
          <p:nvPr/>
        </p:nvSpPr>
        <p:spPr>
          <a:xfrm>
            <a:off x="462172" y="3306036"/>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
        <p:nvSpPr>
          <p:cNvPr id="12" name="文本框 11">
            <a:extLst>
              <a:ext uri="{FF2B5EF4-FFF2-40B4-BE49-F238E27FC236}">
                <a16:creationId xmlns:a16="http://schemas.microsoft.com/office/drawing/2014/main" id="{73EB653F-3B04-574A-95F4-E5DA812B277A}"/>
              </a:ext>
            </a:extLst>
          </p:cNvPr>
          <p:cNvSpPr txBox="1"/>
          <p:nvPr/>
        </p:nvSpPr>
        <p:spPr>
          <a:xfrm>
            <a:off x="462172" y="1409662"/>
            <a:ext cx="1844929" cy="369332"/>
          </a:xfrm>
          <a:prstGeom prst="rect">
            <a:avLst/>
          </a:prstGeom>
          <a:noFill/>
        </p:spPr>
        <p:txBody>
          <a:bodyPr wrap="none" rtlCol="0">
            <a:spAutoFit/>
          </a:bodyPr>
          <a:lstStyle/>
          <a:p>
            <a:r>
              <a:rPr kumimoji="1" lang="zh-CN" altLang="en-US" b="1" dirty="0">
                <a:solidFill>
                  <a:srgbClr val="FF0000"/>
                </a:solidFill>
              </a:rPr>
              <a:t>构建可执行文件</a:t>
            </a:r>
          </a:p>
        </p:txBody>
      </p:sp>
    </p:spTree>
    <p:extLst>
      <p:ext uri="{BB962C8B-B14F-4D97-AF65-F5344CB8AC3E}">
        <p14:creationId xmlns:p14="http://schemas.microsoft.com/office/powerpoint/2010/main" val="154031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2965222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4</a:t>
            </a:r>
            <a:r>
              <a:rPr lang="zh-CN" altLang="en-US" sz="2800" dirty="0"/>
              <a:t>、基础语法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15995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5</a:t>
            </a:r>
            <a:r>
              <a:rPr lang="zh-CN" altLang="en-US" sz="2800" dirty="0"/>
              <a:t>、数据类型</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5E4C0F3F-4D0D-A14D-B17A-6F4115CFF3D1}"/>
              </a:ext>
            </a:extLst>
          </p:cNvPr>
          <p:cNvPicPr>
            <a:picLocks noChangeAspect="1"/>
          </p:cNvPicPr>
          <p:nvPr/>
        </p:nvPicPr>
        <p:blipFill>
          <a:blip r:embed="rId3"/>
          <a:stretch>
            <a:fillRect/>
          </a:stretch>
        </p:blipFill>
        <p:spPr>
          <a:xfrm>
            <a:off x="477078" y="2207314"/>
            <a:ext cx="7695640" cy="4213363"/>
          </a:xfrm>
          <a:prstGeom prst="rect">
            <a:avLst/>
          </a:prstGeom>
        </p:spPr>
      </p:pic>
      <p:sp>
        <p:nvSpPr>
          <p:cNvPr id="4" name="文本框 3">
            <a:extLst>
              <a:ext uri="{FF2B5EF4-FFF2-40B4-BE49-F238E27FC236}">
                <a16:creationId xmlns:a16="http://schemas.microsoft.com/office/drawing/2014/main" id="{97CBB9D0-A701-8249-8EA1-7BCA8807DD78}"/>
              </a:ext>
            </a:extLst>
          </p:cNvPr>
          <p:cNvSpPr txBox="1"/>
          <p:nvPr/>
        </p:nvSpPr>
        <p:spPr>
          <a:xfrm>
            <a:off x="477078" y="983974"/>
            <a:ext cx="7802136" cy="1200329"/>
          </a:xfrm>
          <a:prstGeom prst="rect">
            <a:avLst/>
          </a:prstGeom>
          <a:noFill/>
        </p:spPr>
        <p:txBody>
          <a:bodyPr wrap="none" rtlCol="0">
            <a:spAutoFit/>
          </a:bodyPr>
          <a:lstStyle/>
          <a:p>
            <a:pPr latinLnBrk="1"/>
            <a:r>
              <a:rPr lang="zh-CN" altLang="en-US" dirty="0"/>
              <a:t>在 </a:t>
            </a:r>
            <a:r>
              <a:rPr lang="en" altLang="zh-CN" dirty="0"/>
              <a:t>Go </a:t>
            </a:r>
            <a:r>
              <a:rPr lang="zh-CN" altLang="en-US" dirty="0"/>
              <a:t>编程语言中，数据类型用于声明函数和变量。</a:t>
            </a:r>
          </a:p>
          <a:p>
            <a:pPr latinLnBrk="1"/>
            <a:r>
              <a:rPr lang="zh-CN" altLang="en-US" dirty="0"/>
              <a:t>数据类型的出现是为了把数据分成所需内存大小不同的数据，</a:t>
            </a:r>
            <a:endParaRPr lang="en-US" altLang="zh-CN" dirty="0"/>
          </a:p>
          <a:p>
            <a:pPr latinLnBrk="1"/>
            <a:r>
              <a:rPr lang="zh-CN" altLang="en-US" dirty="0"/>
              <a:t>编程的时候需要用大数据的时候才需要申请大内存，就可以充分利用内存。</a:t>
            </a:r>
          </a:p>
          <a:p>
            <a:endParaRPr kumimoji="1" lang="zh-CN" altLang="en-US" dirty="0"/>
          </a:p>
        </p:txBody>
      </p:sp>
    </p:spTree>
    <p:extLst>
      <p:ext uri="{BB962C8B-B14F-4D97-AF65-F5344CB8AC3E}">
        <p14:creationId xmlns:p14="http://schemas.microsoft.com/office/powerpoint/2010/main" val="2379999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6</a:t>
            </a:r>
            <a:r>
              <a:rPr lang="zh-CN" altLang="en-US" sz="2800" dirty="0"/>
              <a:t>、变量声明</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2389666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7</a:t>
            </a:r>
            <a:r>
              <a:rPr lang="zh-CN" altLang="en-US" sz="2800" dirty="0"/>
              <a:t>、常量</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5" name="图片 4">
            <a:extLst>
              <a:ext uri="{FF2B5EF4-FFF2-40B4-BE49-F238E27FC236}">
                <a16:creationId xmlns:a16="http://schemas.microsoft.com/office/drawing/2014/main" id="{B0A37AEF-756F-114F-8B7F-31A1CF47D001}"/>
              </a:ext>
            </a:extLst>
          </p:cNvPr>
          <p:cNvPicPr>
            <a:picLocks noChangeAspect="1"/>
          </p:cNvPicPr>
          <p:nvPr/>
        </p:nvPicPr>
        <p:blipFill>
          <a:blip r:embed="rId3"/>
          <a:stretch>
            <a:fillRect/>
          </a:stretch>
        </p:blipFill>
        <p:spPr>
          <a:xfrm>
            <a:off x="5229638" y="1021246"/>
            <a:ext cx="5574195" cy="5526956"/>
          </a:xfrm>
          <a:prstGeom prst="rect">
            <a:avLst/>
          </a:prstGeom>
        </p:spPr>
      </p:pic>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4859022" cy="1754326"/>
          </a:xfrm>
          <a:prstGeom prst="rect">
            <a:avLst/>
          </a:prstGeom>
          <a:noFill/>
        </p:spPr>
        <p:txBody>
          <a:bodyPr wrap="none" rtlCol="0">
            <a:spAutoFit/>
          </a:bodyPr>
          <a:lstStyle/>
          <a:p>
            <a:pPr marL="285750" indent="-285750">
              <a:buFont typeface="Arial" panose="020B0604020202020204" pitchFamily="34" charset="0"/>
              <a:buChar char="•"/>
            </a:pPr>
            <a:r>
              <a:rPr lang="zh-CN" altLang="en-US" dirty="0"/>
              <a:t>声明变量的一般形式是使用 </a:t>
            </a:r>
            <a:r>
              <a:rPr lang="en" altLang="zh-CN" dirty="0" err="1"/>
              <a:t>var</a:t>
            </a:r>
            <a:r>
              <a:rPr lang="en" altLang="zh-CN" dirty="0"/>
              <a:t> </a:t>
            </a:r>
            <a:r>
              <a:rPr lang="zh-CN" altLang="en-US" dirty="0"/>
              <a:t>关键字。</a:t>
            </a:r>
            <a:endParaRPr lang="en-US" altLang="zh-CN" dirty="0"/>
          </a:p>
          <a:p>
            <a:pPr marL="285750" indent="-285750">
              <a:buFont typeface="Arial" panose="020B0604020202020204" pitchFamily="34" charset="0"/>
              <a:buChar char="•"/>
            </a:pPr>
            <a:r>
              <a:rPr lang="zh-CN" altLang="en-US" dirty="0"/>
              <a:t>声明变量有多种方式，可以一次声明多</a:t>
            </a:r>
            <a:endParaRPr lang="en-US" altLang="zh-CN" dirty="0"/>
          </a:p>
          <a:p>
            <a:r>
              <a:rPr lang="zh-CN" altLang="en-US" dirty="0"/>
              <a:t>个变量。</a:t>
            </a:r>
            <a:endParaRPr lang="en-US" altLang="zh-CN" dirty="0"/>
          </a:p>
          <a:p>
            <a:pPr marL="285750" indent="-285750">
              <a:buFont typeface="Arial" panose="020B0604020202020204" pitchFamily="34" charset="0"/>
              <a:buChar char="•"/>
            </a:pPr>
            <a:r>
              <a:rPr kumimoji="1" lang="zh-CN" altLang="en-US" dirty="0"/>
              <a:t>简短形式，使用 </a:t>
            </a:r>
            <a:r>
              <a:rPr kumimoji="1" lang="en-US" altLang="zh-CN" dirty="0"/>
              <a:t>:= </a:t>
            </a:r>
            <a:r>
              <a:rPr kumimoji="1" lang="zh-CN" altLang="en-US" dirty="0"/>
              <a:t>赋值操作符进行初始化</a:t>
            </a:r>
            <a:endParaRPr kumimoji="1" lang="en-US" altLang="zh-CN" dirty="0"/>
          </a:p>
          <a:p>
            <a:r>
              <a:rPr kumimoji="1" lang="zh-CN" altLang="en-US" dirty="0"/>
              <a:t>声明，</a:t>
            </a:r>
            <a:r>
              <a:rPr lang="zh-CN" altLang="en-US" dirty="0"/>
              <a:t>不可以用于全局变量的声明与赋值</a:t>
            </a:r>
            <a:r>
              <a:rPr kumimoji="1" lang="zh-CN" altLang="en-US" dirty="0"/>
              <a:t>。</a:t>
            </a:r>
          </a:p>
          <a:p>
            <a:endParaRPr kumimoji="1" lang="zh-CN" altLang="en-US" dirty="0"/>
          </a:p>
        </p:txBody>
      </p:sp>
      <p:sp>
        <p:nvSpPr>
          <p:cNvPr id="7" name="文本框 6">
            <a:extLst>
              <a:ext uri="{FF2B5EF4-FFF2-40B4-BE49-F238E27FC236}">
                <a16:creationId xmlns:a16="http://schemas.microsoft.com/office/drawing/2014/main" id="{1258A981-0141-7C4F-841E-41FA099D7EF3}"/>
              </a:ext>
            </a:extLst>
          </p:cNvPr>
          <p:cNvSpPr txBox="1"/>
          <p:nvPr/>
        </p:nvSpPr>
        <p:spPr>
          <a:xfrm>
            <a:off x="319337" y="3151056"/>
            <a:ext cx="4969630" cy="3693319"/>
          </a:xfrm>
          <a:prstGeom prst="rect">
            <a:avLst/>
          </a:prstGeom>
          <a:noFill/>
        </p:spPr>
        <p:txBody>
          <a:bodyPr wrap="none" rtlCol="0">
            <a:spAutoFit/>
          </a:bodyPr>
          <a:lstStyle/>
          <a:p>
            <a:r>
              <a:rPr lang="zh-CN" altLang="en-US" b="1" dirty="0"/>
              <a:t>注意事项</a:t>
            </a:r>
          </a:p>
          <a:p>
            <a:pPr latinLnBrk="1"/>
            <a:r>
              <a:rPr lang="zh-CN" altLang="en-US" dirty="0"/>
              <a:t>* 如果在相同的代码块中，相同名称的变量不能</a:t>
            </a:r>
            <a:endParaRPr lang="en-US" altLang="zh-CN" dirty="0"/>
          </a:p>
          <a:p>
            <a:pPr latinLnBrk="1"/>
            <a:r>
              <a:rPr lang="zh-CN" altLang="en-US" dirty="0"/>
              <a:t>多次使用初始化声明，如</a:t>
            </a:r>
            <a:r>
              <a:rPr lang="en" altLang="zh-CN" dirty="0"/>
              <a:t>a := 20</a:t>
            </a:r>
            <a:r>
              <a:rPr lang="zh-CN" altLang="en-US" dirty="0"/>
              <a:t>。</a:t>
            </a:r>
            <a:endParaRPr lang="en-US" altLang="zh-CN" dirty="0"/>
          </a:p>
          <a:p>
            <a:pPr latinLnBrk="1"/>
            <a:r>
              <a:rPr lang="zh-CN" altLang="en-US" dirty="0"/>
              <a:t>* 但是 </a:t>
            </a:r>
            <a:r>
              <a:rPr lang="en" altLang="zh-CN" dirty="0"/>
              <a:t>a = 20 </a:t>
            </a:r>
            <a:r>
              <a:rPr lang="zh-CN" altLang="en-US" dirty="0"/>
              <a:t>是可以的，因为这是给相同的变量</a:t>
            </a:r>
            <a:endParaRPr lang="en-US" altLang="zh-CN" dirty="0"/>
          </a:p>
          <a:p>
            <a:pPr latinLnBrk="1"/>
            <a:r>
              <a:rPr lang="zh-CN" altLang="en-US" dirty="0"/>
              <a:t>赋予一个新的值。</a:t>
            </a:r>
            <a:endParaRPr lang="en-US" altLang="zh-CN" dirty="0"/>
          </a:p>
          <a:p>
            <a:pPr latinLnBrk="1"/>
            <a:r>
              <a:rPr lang="zh-CN" altLang="en-US" dirty="0"/>
              <a:t>* 如果你声明了一个局部变量却没有在相同的代</a:t>
            </a:r>
            <a:endParaRPr lang="en-US" altLang="zh-CN" dirty="0"/>
          </a:p>
          <a:p>
            <a:pPr latinLnBrk="1"/>
            <a:r>
              <a:rPr lang="zh-CN" altLang="en-US" dirty="0"/>
              <a:t>码块中使用它，同样会得到编译错误。</a:t>
            </a:r>
            <a:endParaRPr lang="en-US" altLang="zh-CN" dirty="0"/>
          </a:p>
          <a:p>
            <a:pPr latinLnBrk="1"/>
            <a:r>
              <a:rPr lang="zh-CN" altLang="en-US" dirty="0"/>
              <a:t>* 但是全局变量是允许声明但不使用的。 同一</a:t>
            </a:r>
            <a:endParaRPr lang="en-US" altLang="zh-CN" dirty="0"/>
          </a:p>
          <a:p>
            <a:pPr latinLnBrk="1"/>
            <a:r>
              <a:rPr lang="zh-CN" altLang="en-US" dirty="0"/>
              <a:t>类型的多个变量可以声明在同一行，如：</a:t>
            </a:r>
            <a:endParaRPr lang="en-US" altLang="zh-CN" dirty="0"/>
          </a:p>
          <a:p>
            <a:pPr latinLnBrk="1"/>
            <a:r>
              <a:rPr lang="en" altLang="zh-CN" dirty="0" err="1"/>
              <a:t>var</a:t>
            </a:r>
            <a:r>
              <a:rPr lang="en" altLang="zh-CN" dirty="0"/>
              <a:t> a, b, c </a:t>
            </a:r>
            <a:r>
              <a:rPr lang="en" altLang="zh-CN" dirty="0" err="1"/>
              <a:t>int</a:t>
            </a:r>
            <a:endParaRPr lang="en" altLang="zh-CN" dirty="0"/>
          </a:p>
          <a:p>
            <a:pPr latinLnBrk="1"/>
            <a:r>
              <a:rPr lang="zh-CN" altLang="en-US" dirty="0"/>
              <a:t>*  空白标识符 </a:t>
            </a:r>
            <a:r>
              <a:rPr lang="en-US" altLang="zh-CN" dirty="0"/>
              <a:t>_ </a:t>
            </a:r>
            <a:r>
              <a:rPr lang="zh-CN" altLang="en-US" dirty="0"/>
              <a:t>也被用于抛弃值，如值 </a:t>
            </a:r>
            <a:r>
              <a:rPr lang="en-US" altLang="zh-CN" dirty="0"/>
              <a:t>5 </a:t>
            </a:r>
            <a:r>
              <a:rPr lang="zh-CN" altLang="en-US" dirty="0"/>
              <a:t>在：</a:t>
            </a:r>
            <a:endParaRPr lang="en-US" altLang="zh-CN" dirty="0"/>
          </a:p>
          <a:p>
            <a:pPr latinLnBrk="1"/>
            <a:r>
              <a:rPr lang="en-US" altLang="zh-CN" dirty="0"/>
              <a:t>_, </a:t>
            </a:r>
            <a:r>
              <a:rPr lang="en" altLang="zh-CN" dirty="0"/>
              <a:t>b = 5, 7 </a:t>
            </a:r>
            <a:r>
              <a:rPr lang="zh-CN" altLang="en-US" dirty="0"/>
              <a:t>中被抛弃。</a:t>
            </a:r>
          </a:p>
          <a:p>
            <a:endParaRPr kumimoji="1" lang="zh-CN" altLang="en-US" dirty="0"/>
          </a:p>
        </p:txBody>
      </p:sp>
    </p:spTree>
    <p:extLst>
      <p:ext uri="{BB962C8B-B14F-4D97-AF65-F5344CB8AC3E}">
        <p14:creationId xmlns:p14="http://schemas.microsoft.com/office/powerpoint/2010/main" val="560831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8</a:t>
            </a:r>
            <a:r>
              <a:rPr lang="zh-CN" altLang="en-US" sz="2800" dirty="0"/>
              <a:t>、运算符</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1627369"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a:t>算数运算符</a:t>
            </a:r>
            <a:endParaRPr lang="en-US" altLang="zh-CN" dirty="0"/>
          </a:p>
          <a:p>
            <a:pPr marL="285750" indent="-285750">
              <a:buFont typeface="Arial" panose="020B0604020202020204" pitchFamily="34" charset="0"/>
              <a:buChar char="•"/>
            </a:pPr>
            <a:r>
              <a:rPr lang="zh-CN" altLang="en-US" dirty="0"/>
              <a:t>关系运算符</a:t>
            </a:r>
            <a:endParaRPr lang="en-US" altLang="zh-CN" dirty="0"/>
          </a:p>
          <a:p>
            <a:pPr marL="285750" indent="-285750">
              <a:buFont typeface="Arial" panose="020B0604020202020204" pitchFamily="34" charset="0"/>
              <a:buChar char="•"/>
            </a:pPr>
            <a:r>
              <a:rPr lang="zh-CN" altLang="en-US" dirty="0"/>
              <a:t>逻辑运算符</a:t>
            </a:r>
            <a:endParaRPr kumimoji="1" lang="zh-CN" altLang="en-US" dirty="0"/>
          </a:p>
        </p:txBody>
      </p:sp>
      <p:pic>
        <p:nvPicPr>
          <p:cNvPr id="4" name="图片 3">
            <a:extLst>
              <a:ext uri="{FF2B5EF4-FFF2-40B4-BE49-F238E27FC236}">
                <a16:creationId xmlns:a16="http://schemas.microsoft.com/office/drawing/2014/main" id="{457D6CA5-4E75-4343-A4F7-32096D1FDBD7}"/>
              </a:ext>
            </a:extLst>
          </p:cNvPr>
          <p:cNvPicPr>
            <a:picLocks noChangeAspect="1"/>
          </p:cNvPicPr>
          <p:nvPr/>
        </p:nvPicPr>
        <p:blipFill>
          <a:blip r:embed="rId3"/>
          <a:stretch>
            <a:fillRect/>
          </a:stretch>
        </p:blipFill>
        <p:spPr>
          <a:xfrm>
            <a:off x="319336" y="2347566"/>
            <a:ext cx="4051217" cy="3804755"/>
          </a:xfrm>
          <a:prstGeom prst="rect">
            <a:avLst/>
          </a:prstGeom>
        </p:spPr>
      </p:pic>
      <p:pic>
        <p:nvPicPr>
          <p:cNvPr id="8" name="图片 7">
            <a:extLst>
              <a:ext uri="{FF2B5EF4-FFF2-40B4-BE49-F238E27FC236}">
                <a16:creationId xmlns:a16="http://schemas.microsoft.com/office/drawing/2014/main" id="{9329BA5F-2512-B24D-850A-50C0C8711B20}"/>
              </a:ext>
            </a:extLst>
          </p:cNvPr>
          <p:cNvPicPr>
            <a:picLocks noChangeAspect="1"/>
          </p:cNvPicPr>
          <p:nvPr/>
        </p:nvPicPr>
        <p:blipFill>
          <a:blip r:embed="rId4"/>
          <a:stretch>
            <a:fillRect/>
          </a:stretch>
        </p:blipFill>
        <p:spPr>
          <a:xfrm>
            <a:off x="3166642" y="767243"/>
            <a:ext cx="4322202" cy="3804755"/>
          </a:xfrm>
          <a:prstGeom prst="rect">
            <a:avLst/>
          </a:prstGeom>
        </p:spPr>
      </p:pic>
      <p:pic>
        <p:nvPicPr>
          <p:cNvPr id="9" name="图片 8">
            <a:extLst>
              <a:ext uri="{FF2B5EF4-FFF2-40B4-BE49-F238E27FC236}">
                <a16:creationId xmlns:a16="http://schemas.microsoft.com/office/drawing/2014/main" id="{4E16CD5A-53AE-E24D-AB45-7CF41F8902AE}"/>
              </a:ext>
            </a:extLst>
          </p:cNvPr>
          <p:cNvPicPr>
            <a:picLocks noChangeAspect="1"/>
          </p:cNvPicPr>
          <p:nvPr/>
        </p:nvPicPr>
        <p:blipFill>
          <a:blip r:embed="rId5"/>
          <a:stretch>
            <a:fillRect/>
          </a:stretch>
        </p:blipFill>
        <p:spPr>
          <a:xfrm>
            <a:off x="6219264" y="1465471"/>
            <a:ext cx="4793806" cy="4398618"/>
          </a:xfrm>
          <a:prstGeom prst="rect">
            <a:avLst/>
          </a:prstGeom>
        </p:spPr>
      </p:pic>
    </p:spTree>
    <p:extLst>
      <p:ext uri="{BB962C8B-B14F-4D97-AF65-F5344CB8AC3E}">
        <p14:creationId xmlns:p14="http://schemas.microsoft.com/office/powerpoint/2010/main" val="4181119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、函数</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7" y="1273875"/>
            <a:ext cx="7571303" cy="1200329"/>
          </a:xfrm>
          <a:prstGeom prst="rect">
            <a:avLst/>
          </a:prstGeom>
          <a:noFill/>
        </p:spPr>
        <p:txBody>
          <a:bodyPr wrap="none" rtlCol="0">
            <a:spAutoFit/>
          </a:bodyPr>
          <a:lstStyle/>
          <a:p>
            <a:pPr latinLnBrk="1"/>
            <a:r>
              <a:rPr lang="zh-CN" altLang="en-US" dirty="0"/>
              <a:t>函数是基本的代码块，用于执行一个任务。</a:t>
            </a:r>
          </a:p>
          <a:p>
            <a:pPr latinLnBrk="1"/>
            <a:r>
              <a:rPr lang="en" altLang="zh-CN" dirty="0"/>
              <a:t>Go </a:t>
            </a:r>
            <a:r>
              <a:rPr lang="zh-CN" altLang="en-US" dirty="0"/>
              <a:t>语言最少有个 </a:t>
            </a:r>
            <a:r>
              <a:rPr lang="en" altLang="zh-CN" dirty="0"/>
              <a:t>main() </a:t>
            </a:r>
            <a:r>
              <a:rPr lang="zh-CN" altLang="en-US" dirty="0"/>
              <a:t>函数。</a:t>
            </a:r>
          </a:p>
          <a:p>
            <a:pPr latinLnBrk="1"/>
            <a:r>
              <a:rPr lang="zh-CN" altLang="en-US" dirty="0"/>
              <a:t>你可以通过函数来划分不同功能，逻辑上每个函数执行的是指定的任务。</a:t>
            </a:r>
          </a:p>
          <a:p>
            <a:pPr latinLnBrk="1"/>
            <a:r>
              <a:rPr lang="zh-CN" altLang="en-US" dirty="0"/>
              <a:t>函数声明告诉了编译器函数的名称，返回类型，和参数。</a:t>
            </a:r>
          </a:p>
        </p:txBody>
      </p:sp>
      <p:pic>
        <p:nvPicPr>
          <p:cNvPr id="2" name="图片 1">
            <a:extLst>
              <a:ext uri="{FF2B5EF4-FFF2-40B4-BE49-F238E27FC236}">
                <a16:creationId xmlns:a16="http://schemas.microsoft.com/office/drawing/2014/main" id="{4B46415A-7F3C-0246-9B33-D02A4262D25B}"/>
              </a:ext>
            </a:extLst>
          </p:cNvPr>
          <p:cNvPicPr>
            <a:picLocks noChangeAspect="1"/>
          </p:cNvPicPr>
          <p:nvPr/>
        </p:nvPicPr>
        <p:blipFill>
          <a:blip r:embed="rId3"/>
          <a:stretch>
            <a:fillRect/>
          </a:stretch>
        </p:blipFill>
        <p:spPr>
          <a:xfrm>
            <a:off x="319337" y="2485553"/>
            <a:ext cx="4222846" cy="4276755"/>
          </a:xfrm>
          <a:prstGeom prst="rect">
            <a:avLst/>
          </a:prstGeom>
        </p:spPr>
      </p:pic>
      <p:pic>
        <p:nvPicPr>
          <p:cNvPr id="5" name="图片 4">
            <a:extLst>
              <a:ext uri="{FF2B5EF4-FFF2-40B4-BE49-F238E27FC236}">
                <a16:creationId xmlns:a16="http://schemas.microsoft.com/office/drawing/2014/main" id="{A4405585-C227-8D4C-9080-282B14E1FE45}"/>
              </a:ext>
            </a:extLst>
          </p:cNvPr>
          <p:cNvPicPr>
            <a:picLocks noChangeAspect="1"/>
          </p:cNvPicPr>
          <p:nvPr/>
        </p:nvPicPr>
        <p:blipFill>
          <a:blip r:embed="rId4"/>
          <a:stretch>
            <a:fillRect/>
          </a:stretch>
        </p:blipFill>
        <p:spPr>
          <a:xfrm>
            <a:off x="4708938" y="2474204"/>
            <a:ext cx="4047435" cy="2943589"/>
          </a:xfrm>
          <a:prstGeom prst="rect">
            <a:avLst/>
          </a:prstGeom>
        </p:spPr>
      </p:pic>
    </p:spTree>
    <p:extLst>
      <p:ext uri="{BB962C8B-B14F-4D97-AF65-F5344CB8AC3E}">
        <p14:creationId xmlns:p14="http://schemas.microsoft.com/office/powerpoint/2010/main" val="3286370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9</a:t>
            </a:r>
            <a:r>
              <a:rPr lang="zh-CN" altLang="en-US" sz="2800" dirty="0"/>
              <a:t>、数组</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862322"/>
          </a:xfrm>
          <a:prstGeom prst="rect">
            <a:avLst/>
          </a:prstGeom>
          <a:noFill/>
        </p:spPr>
        <p:txBody>
          <a:bodyPr wrap="square" rtlCol="0">
            <a:spAutoFit/>
          </a:bodyPr>
          <a:lstStyle/>
          <a:p>
            <a:pPr latinLnBrk="1"/>
            <a:r>
              <a:rPr lang="en" altLang="zh-CN" dirty="0"/>
              <a:t>Go </a:t>
            </a:r>
            <a:r>
              <a:rPr lang="zh-CN" altLang="en-US" dirty="0"/>
              <a:t>语言提供了数组类型的数据结构。</a:t>
            </a:r>
          </a:p>
          <a:p>
            <a:pPr latinLnBrk="1"/>
            <a:r>
              <a:rPr lang="zh-CN" altLang="en-US" dirty="0"/>
              <a:t>数组是具有相同唯一类型的一组已编号且长度固定的数据项序列，这种类型可以是任意的原始类型例如整形、字符串或者自定义类型。</a:t>
            </a:r>
          </a:p>
          <a:p>
            <a:pPr latinLnBrk="1"/>
            <a:r>
              <a:rPr lang="zh-CN" altLang="en-US" dirty="0"/>
              <a:t>相对于去声明 </a:t>
            </a:r>
            <a:r>
              <a:rPr lang="en" altLang="zh-CN" b="1" dirty="0"/>
              <a:t>number0, number1, ..., number99</a:t>
            </a:r>
            <a:r>
              <a:rPr lang="en" altLang="zh-CN" dirty="0"/>
              <a:t> </a:t>
            </a:r>
            <a:r>
              <a:rPr lang="zh-CN" altLang="en-US" dirty="0"/>
              <a:t>的变量，使用数组形式 </a:t>
            </a:r>
            <a:r>
              <a:rPr lang="en" altLang="zh-CN" b="1" dirty="0"/>
              <a:t>numbers[0], numbers[1] ..., numbers[99]</a:t>
            </a:r>
            <a:r>
              <a:rPr lang="en" altLang="zh-CN" dirty="0"/>
              <a:t> </a:t>
            </a:r>
            <a:r>
              <a:rPr lang="zh-CN" altLang="en-US" dirty="0"/>
              <a:t>更加方便且易于扩展。</a:t>
            </a:r>
          </a:p>
          <a:p>
            <a:pPr latinLnBrk="1"/>
            <a:r>
              <a:rPr lang="zh-CN" altLang="en-US" dirty="0"/>
              <a:t>数组元素可以通过索引（位置）来读取（或者修改），索引从 </a:t>
            </a:r>
            <a:r>
              <a:rPr lang="en-US" altLang="zh-CN" dirty="0"/>
              <a:t>0 </a:t>
            </a:r>
            <a:r>
              <a:rPr lang="zh-CN" altLang="en-US" dirty="0"/>
              <a:t>开始，第一个元素索引为 </a:t>
            </a:r>
            <a:r>
              <a:rPr lang="en-US" altLang="zh-CN" dirty="0"/>
              <a:t>0</a:t>
            </a:r>
            <a:r>
              <a:rPr lang="zh-CN" altLang="en-US" dirty="0"/>
              <a:t>，第二个索引为 </a:t>
            </a:r>
            <a:r>
              <a:rPr lang="en-US" altLang="zh-CN" dirty="0"/>
              <a:t>1</a:t>
            </a:r>
            <a:r>
              <a:rPr lang="zh-CN" altLang="en-US" dirty="0"/>
              <a:t>，以此类推。</a:t>
            </a:r>
          </a:p>
        </p:txBody>
      </p:sp>
      <p:pic>
        <p:nvPicPr>
          <p:cNvPr id="4" name="图片 3">
            <a:extLst>
              <a:ext uri="{FF2B5EF4-FFF2-40B4-BE49-F238E27FC236}">
                <a16:creationId xmlns:a16="http://schemas.microsoft.com/office/drawing/2014/main" id="{81E0D1E9-6CDD-F04F-A77F-92FAE26835FA}"/>
              </a:ext>
            </a:extLst>
          </p:cNvPr>
          <p:cNvPicPr>
            <a:picLocks noChangeAspect="1"/>
          </p:cNvPicPr>
          <p:nvPr/>
        </p:nvPicPr>
        <p:blipFill>
          <a:blip r:embed="rId3"/>
          <a:stretch>
            <a:fillRect/>
          </a:stretch>
        </p:blipFill>
        <p:spPr>
          <a:xfrm>
            <a:off x="5383186" y="1262526"/>
            <a:ext cx="6439728" cy="3884280"/>
          </a:xfrm>
          <a:prstGeom prst="rect">
            <a:avLst/>
          </a:prstGeom>
        </p:spPr>
      </p:pic>
    </p:spTree>
    <p:extLst>
      <p:ext uri="{BB962C8B-B14F-4D97-AF65-F5344CB8AC3E}">
        <p14:creationId xmlns:p14="http://schemas.microsoft.com/office/powerpoint/2010/main" val="165230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10</a:t>
            </a:r>
            <a:r>
              <a:rPr lang="zh-CN" altLang="en-US" sz="2800" dirty="0"/>
              <a:t>、指针</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6" name="文本框 5">
            <a:extLst>
              <a:ext uri="{FF2B5EF4-FFF2-40B4-BE49-F238E27FC236}">
                <a16:creationId xmlns:a16="http://schemas.microsoft.com/office/drawing/2014/main" id="{C4EE020C-ACD6-864D-863A-3DAB30A2F6A2}"/>
              </a:ext>
            </a:extLst>
          </p:cNvPr>
          <p:cNvSpPr txBox="1"/>
          <p:nvPr/>
        </p:nvSpPr>
        <p:spPr>
          <a:xfrm>
            <a:off x="319338" y="1273875"/>
            <a:ext cx="4809254" cy="2862322"/>
          </a:xfrm>
          <a:prstGeom prst="rect">
            <a:avLst/>
          </a:prstGeom>
          <a:noFill/>
        </p:spPr>
        <p:txBody>
          <a:bodyPr wrap="square" rtlCol="0">
            <a:spAutoFit/>
          </a:bodyPr>
          <a:lstStyle/>
          <a:p>
            <a:pPr latinLnBrk="1"/>
            <a:r>
              <a:rPr lang="en" altLang="zh-CN" dirty="0"/>
              <a:t>Go </a:t>
            </a:r>
            <a:r>
              <a:rPr lang="zh-CN" altLang="en-US" dirty="0"/>
              <a:t>语言中指针是很容易学习的，</a:t>
            </a:r>
            <a:r>
              <a:rPr lang="en" altLang="zh-CN" dirty="0"/>
              <a:t>Go </a:t>
            </a:r>
            <a:r>
              <a:rPr lang="zh-CN" altLang="en-US" dirty="0"/>
              <a:t>语言中使用指针可以更简单的执行一些任务。</a:t>
            </a:r>
          </a:p>
          <a:p>
            <a:pPr latinLnBrk="1"/>
            <a:endParaRPr lang="zh-CN" altLang="en-US" dirty="0"/>
          </a:p>
          <a:p>
            <a:pPr latinLnBrk="1"/>
            <a:r>
              <a:rPr lang="zh-CN" altLang="en-US" dirty="0"/>
              <a:t>接下来让我们来一步步学习 </a:t>
            </a:r>
            <a:r>
              <a:rPr lang="en" altLang="zh-CN" dirty="0"/>
              <a:t>Go </a:t>
            </a:r>
            <a:r>
              <a:rPr lang="zh-CN" altLang="en-US" dirty="0"/>
              <a:t>语言指针。</a:t>
            </a:r>
          </a:p>
          <a:p>
            <a:pPr latinLnBrk="1"/>
            <a:endParaRPr lang="zh-CN" altLang="en-US" dirty="0"/>
          </a:p>
          <a:p>
            <a:pPr latinLnBrk="1"/>
            <a:r>
              <a:rPr lang="zh-CN" altLang="en-US" dirty="0"/>
              <a:t>我们都知道，变量是一种使用方便的占位符，用于引用计算机内存地址。</a:t>
            </a:r>
          </a:p>
          <a:p>
            <a:pPr latinLnBrk="1"/>
            <a:endParaRPr lang="zh-CN" altLang="en-US" dirty="0"/>
          </a:p>
          <a:p>
            <a:pPr latinLnBrk="1"/>
            <a:r>
              <a:rPr lang="en" altLang="zh-CN" dirty="0"/>
              <a:t>Go </a:t>
            </a:r>
            <a:r>
              <a:rPr lang="zh-CN" altLang="en-US" dirty="0"/>
              <a:t>语言的取地址符是 </a:t>
            </a:r>
            <a:r>
              <a:rPr lang="en-US" altLang="zh-CN" dirty="0"/>
              <a:t>&amp;</a:t>
            </a:r>
            <a:r>
              <a:rPr lang="zh-CN" altLang="en-US" dirty="0"/>
              <a:t>，放到一个变量前使用就会返回相应变量的内存地址。</a:t>
            </a:r>
          </a:p>
        </p:txBody>
      </p:sp>
      <p:pic>
        <p:nvPicPr>
          <p:cNvPr id="2" name="图片 1">
            <a:extLst>
              <a:ext uri="{FF2B5EF4-FFF2-40B4-BE49-F238E27FC236}">
                <a16:creationId xmlns:a16="http://schemas.microsoft.com/office/drawing/2014/main" id="{B4A5DA92-3562-F04F-8ADF-E1E7CA333CAA}"/>
              </a:ext>
            </a:extLst>
          </p:cNvPr>
          <p:cNvPicPr>
            <a:picLocks noChangeAspect="1"/>
          </p:cNvPicPr>
          <p:nvPr/>
        </p:nvPicPr>
        <p:blipFill>
          <a:blip r:embed="rId3"/>
          <a:stretch>
            <a:fillRect/>
          </a:stretch>
        </p:blipFill>
        <p:spPr>
          <a:xfrm>
            <a:off x="5233781" y="1273875"/>
            <a:ext cx="6424820" cy="4153419"/>
          </a:xfrm>
          <a:prstGeom prst="rect">
            <a:avLst/>
          </a:prstGeom>
        </p:spPr>
      </p:pic>
    </p:spTree>
    <p:extLst>
      <p:ext uri="{BB962C8B-B14F-4D97-AF65-F5344CB8AC3E}">
        <p14:creationId xmlns:p14="http://schemas.microsoft.com/office/powerpoint/2010/main" val="926948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
        <p:nvSpPr>
          <p:cNvPr id="9" name="文本占位符 3">
            <a:extLst>
              <a:ext uri="{FF2B5EF4-FFF2-40B4-BE49-F238E27FC236}">
                <a16:creationId xmlns:a16="http://schemas.microsoft.com/office/drawing/2014/main" id="{DBF6DDAE-93C7-1E47-AA7E-13F20C4D4887}"/>
              </a:ext>
            </a:extLst>
          </p:cNvPr>
          <p:cNvSpPr txBox="1"/>
          <p:nvPr/>
        </p:nvSpPr>
        <p:spPr>
          <a:xfrm>
            <a:off x="3018850" y="3741248"/>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zh-CN" altLang="en-US" sz="2400" dirty="0">
                <a:solidFill>
                  <a:schemeClr val="tx1"/>
                </a:solidFill>
              </a:rPr>
              <a:t>案例展示</a:t>
            </a:r>
          </a:p>
        </p:txBody>
      </p:sp>
      <p:sp>
        <p:nvSpPr>
          <p:cNvPr id="11" name="文本占位符 4">
            <a:extLst>
              <a:ext uri="{FF2B5EF4-FFF2-40B4-BE49-F238E27FC236}">
                <a16:creationId xmlns:a16="http://schemas.microsoft.com/office/drawing/2014/main" id="{C836508D-3561-2C43-BFE9-AE1AA53BB9CE}"/>
              </a:ext>
            </a:extLst>
          </p:cNvPr>
          <p:cNvSpPr txBox="1"/>
          <p:nvPr/>
        </p:nvSpPr>
        <p:spPr>
          <a:xfrm>
            <a:off x="2428372" y="3772596"/>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4</a:t>
            </a:r>
            <a:endParaRPr kumimoji="1" lang="zh-CN" altLang="en-US" sz="2400" dirty="0">
              <a:solidFill>
                <a:schemeClr val="tx1"/>
              </a:solidFill>
              <a:latin typeface="微软雅黑" panose="020B0503020204020204" charset="-122"/>
              <a:ea typeface="微软雅黑" panose="020B050302020402020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一、</a:t>
            </a:r>
            <a:r>
              <a:rPr lang="zh-CN" altLang="en" sz="2800" dirty="0"/>
              <a:t>简介</a:t>
            </a:r>
            <a:endParaRPr lang="zh-CN" altLang="en-US" sz="2800" dirty="0"/>
          </a:p>
          <a:p>
            <a:endParaRPr lang="zh-CN" altLang="en-US" sz="1200" dirty="0"/>
          </a:p>
        </p:txBody>
      </p:sp>
    </p:spTree>
    <p:extLst>
      <p:ext uri="{BB962C8B-B14F-4D97-AF65-F5344CB8AC3E}">
        <p14:creationId xmlns:p14="http://schemas.microsoft.com/office/powerpoint/2010/main" val="34447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1</a:t>
            </a:r>
            <a:r>
              <a:rPr lang="zh-CN" altLang="en-US" sz="2800" dirty="0"/>
              <a:t>、环境安装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en-US" altLang="zh-CN" sz="2800" dirty="0"/>
              <a:t>2</a:t>
            </a:r>
            <a:r>
              <a:rPr lang="zh-CN" altLang="en-US" sz="2800" dirty="0"/>
              <a:t>、包结构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6" y="3376015"/>
            <a:ext cx="3396629" cy="584775"/>
          </a:xfrm>
          <a:prstGeom prst="rect">
            <a:avLst/>
          </a:prstGeom>
          <a:solidFill>
            <a:schemeClr val="bg1">
              <a:lumMod val="85000"/>
            </a:schemeClr>
          </a:solidFill>
        </p:spPr>
        <p:txBody>
          <a:bodyPr wrap="square" rtlCol="0">
            <a:spAutoFit/>
          </a:bodyPr>
          <a:lstStyle/>
          <a:p>
            <a:pPr latinLnBrk="1"/>
            <a:r>
              <a:rPr lang="zh-CN" altLang="en-US" sz="1600" b="1" dirty="0">
                <a:solidFill>
                  <a:srgbClr val="FF0000"/>
                </a:solidFill>
              </a:rPr>
              <a:t>每个 </a:t>
            </a:r>
            <a:r>
              <a:rPr lang="en" altLang="zh-CN" sz="1600" b="1" dirty="0">
                <a:solidFill>
                  <a:srgbClr val="FF0000"/>
                </a:solidFill>
              </a:rPr>
              <a:t>Go </a:t>
            </a:r>
            <a:r>
              <a:rPr lang="zh-CN" altLang="en-US" sz="1600" b="1" dirty="0">
                <a:solidFill>
                  <a:srgbClr val="FF0000"/>
                </a:solidFill>
              </a:rPr>
              <a:t>应用程序都包含一个名为 </a:t>
            </a:r>
            <a:endParaRPr lang="en-US" altLang="zh-CN" sz="1600" b="1" dirty="0">
              <a:solidFill>
                <a:srgbClr val="FF0000"/>
              </a:solidFill>
            </a:endParaRPr>
          </a:p>
          <a:p>
            <a:pPr latinLnBrk="1"/>
            <a:r>
              <a:rPr lang="en" altLang="zh-CN" sz="1600" b="1" dirty="0">
                <a:solidFill>
                  <a:srgbClr val="FF0000"/>
                </a:solidFill>
              </a:rPr>
              <a:t>main </a:t>
            </a:r>
            <a:r>
              <a:rPr lang="zh-CN" altLang="en-US" sz="1600" b="1" dirty="0">
                <a:solidFill>
                  <a:srgbClr val="FF0000"/>
                </a:solidFill>
              </a:rPr>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
        <p:nvSpPr>
          <p:cNvPr id="12" name="文本框 11">
            <a:extLst>
              <a:ext uri="{FF2B5EF4-FFF2-40B4-BE49-F238E27FC236}">
                <a16:creationId xmlns:a16="http://schemas.microsoft.com/office/drawing/2014/main" id="{9C55B7CE-FB41-7846-8448-1DAC98515C49}"/>
              </a:ext>
            </a:extLst>
          </p:cNvPr>
          <p:cNvSpPr txBox="1"/>
          <p:nvPr/>
        </p:nvSpPr>
        <p:spPr>
          <a:xfrm>
            <a:off x="319336" y="4350884"/>
            <a:ext cx="3396629" cy="1815882"/>
          </a:xfrm>
          <a:prstGeom prst="rect">
            <a:avLst/>
          </a:prstGeom>
          <a:solidFill>
            <a:schemeClr val="bg1">
              <a:lumMod val="85000"/>
            </a:schemeClr>
          </a:solidFill>
        </p:spPr>
        <p:txBody>
          <a:bodyPr wrap="square" rtlCol="0">
            <a:spAutoFit/>
          </a:bodyPr>
          <a:lstStyle/>
          <a:p>
            <a:pPr marL="285750" indent="-285750" latinLnBrk="1">
              <a:buFont typeface="Arial" panose="020B0604020202020204" pitchFamily="34" charset="0"/>
              <a:buChar char="•"/>
            </a:pPr>
            <a:r>
              <a:rPr lang="zh-CN" altLang="en-US" sz="1600" dirty="0"/>
              <a:t>文件名与包名没有直接关系，不一定要将文件名与包名定成同一个。</a:t>
            </a:r>
          </a:p>
          <a:p>
            <a:pPr marL="285750" indent="-285750" latinLnBrk="1">
              <a:buFont typeface="Arial" panose="020B0604020202020204" pitchFamily="34" charset="0"/>
              <a:buChar char="•"/>
            </a:pPr>
            <a:r>
              <a:rPr lang="zh-CN" altLang="en-US" sz="1600" dirty="0"/>
              <a:t> 文件夹名与包名没有直接关系，并非需要一致。</a:t>
            </a:r>
          </a:p>
          <a:p>
            <a:pPr marL="285750" indent="-285750" latinLnBrk="1">
              <a:buFont typeface="Arial" panose="020B0604020202020204" pitchFamily="34" charset="0"/>
              <a:buChar char="•"/>
            </a:pPr>
            <a:r>
              <a:rPr lang="zh-CN" altLang="en-US" sz="1600" dirty="0"/>
              <a:t> 同一个文件夹下的文件只能有一个包名，否则编译报错。</a:t>
            </a:r>
          </a:p>
        </p:txBody>
      </p:sp>
    </p:spTree>
    <p:extLst>
      <p:ext uri="{BB962C8B-B14F-4D97-AF65-F5344CB8AC3E}">
        <p14:creationId xmlns:p14="http://schemas.microsoft.com/office/powerpoint/2010/main" val="2810281007"/>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8884</TotalTime>
  <Words>1607</Words>
  <Application>Microsoft Macintosh PowerPoint</Application>
  <PresentationFormat>宽屏</PresentationFormat>
  <Paragraphs>166</Paragraphs>
  <Slides>20</Slides>
  <Notes>18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20</vt:i4>
      </vt:variant>
    </vt:vector>
  </HeadingPairs>
  <TitlesOfParts>
    <vt:vector size="28" baseType="lpstr">
      <vt:lpstr>等线</vt:lpstr>
      <vt:lpstr>宋体</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用户</cp:lastModifiedBy>
  <cp:revision>504</cp:revision>
  <dcterms:created xsi:type="dcterms:W3CDTF">2019-11-06T09:50:00Z</dcterms:created>
  <dcterms:modified xsi:type="dcterms:W3CDTF">2020-09-28T12:49:16Z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